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5520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ertifiedcodertraining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jpg"/><Relationship Id="rId7" Type="http://schemas.openxmlformats.org/officeDocument/2006/relationships/hyperlink" Target="http://www.medicalbillingandcodingu.org/what-is-medical-cod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earn.org/articles/What_Education_is_Required_to_Be_a_Medical_Coder.html" TargetMode="External"/><Relationship Id="rId5" Type="http://schemas.openxmlformats.org/officeDocument/2006/relationships/hyperlink" Target="http://learn.org/articles/What_Does_a_Medical_Coding_Specialist_Do.html" TargetMode="External"/><Relationship Id="rId4" Type="http://schemas.openxmlformats.org/officeDocument/2006/relationships/hyperlink" Target="http://www.certifiedcodertraining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ertifiedcodertraining.com/wp-content/uploads/2015/05/slide-1100x3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5"/>
          <a:stretch/>
        </p:blipFill>
        <p:spPr bwMode="auto">
          <a:xfrm>
            <a:off x="12075" y="4267201"/>
            <a:ext cx="911984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Shape 80"/>
          <p:cNvPicPr preferRelativeResize="0"/>
          <p:nvPr/>
        </p:nvPicPr>
        <p:blipFill rotWithShape="1">
          <a:blip r:embed="rId4"/>
          <a:stretch/>
        </p:blipFill>
        <p:spPr>
          <a:xfrm>
            <a:off x="12075" y="0"/>
            <a:ext cx="9131925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57200" y="4648200"/>
            <a:ext cx="8229600" cy="1469400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7" y="4648200"/>
            <a:ext cx="8382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48656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9526" y="0"/>
            <a:ext cx="9143999" cy="6001650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1184701"/>
            <a:ext cx="7619999" cy="407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</a:rPr>
              <a:t>LS Coding and Education</a:t>
            </a:r>
            <a:r>
              <a:rPr lang="en-US" sz="2400" dirty="0" smtClean="0">
                <a:solidFill>
                  <a:schemeClr val="dk1"/>
                </a:solidFill>
              </a:rPr>
              <a:t>, LLC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</a:rPr>
              <a:t>offers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</a:rPr>
              <a:t>a uniquely flexible and convenient distance learning experience, which emphasizes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</a:rPr>
              <a:t>the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</a:rPr>
              <a:t> AAPC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</a:rPr>
              <a:t>Professional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</a:rPr>
              <a:t>Medical Coding Curriculum.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00B0F0"/>
              </a:solidFill>
            </a:endParaRPr>
          </a:p>
          <a:p>
            <a:pPr marL="76200" lvl="0" indent="0">
              <a:buSzPct val="100000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</a:rPr>
              <a:t>For more information, call 866-737-3701 or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</a:rPr>
              <a:t>visit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  <a:hlinkClick r:id="rId3"/>
              </a:rPr>
              <a:t>http://certifiedcodertraining.com</a:t>
            </a:r>
            <a:r>
              <a:rPr lang="en-US" sz="2400" dirty="0" smtClean="0">
                <a:solidFill>
                  <a:schemeClr val="dk1"/>
                </a:solidFill>
                <a:hlinkClick r:id="rId3"/>
              </a:rPr>
              <a:t>/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</a:rPr>
              <a:t>.  </a:t>
            </a:r>
            <a:endParaRPr lang="en-US" sz="24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2050" name="Picture 2" descr="C:\Users\WhitneyBen\Downloads\Logo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4232"/>
            <a:ext cx="9144000" cy="23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82"/>
          <p:cNvSpPr txBox="1"/>
          <p:nvPr/>
        </p:nvSpPr>
        <p:spPr>
          <a:xfrm>
            <a:off x="414426" y="5334000"/>
            <a:ext cx="8119974" cy="10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LS Coding and Education, LLC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0" y="265500"/>
            <a:ext cx="3316199" cy="496500"/>
          </a:xfrm>
          <a:prstGeom prst="rect">
            <a:avLst/>
          </a:prstGeom>
          <a:solidFill>
            <a:srgbClr val="366092">
              <a:alpha val="7200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462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r="16247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57200" y="1600200"/>
            <a:ext cx="8123399" cy="4373400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22849" y="2362200"/>
            <a:ext cx="7592099" cy="404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69875" algn="l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>
                <a:hlinkClick r:id="rId4"/>
              </a:rPr>
              <a:t>http://www.certifiedcodertraining.com/</a:t>
            </a: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/>
          </a:p>
          <a:p>
            <a:pPr marL="342900" marR="0" lvl="0" indent="-269875" algn="l" rtl="0">
              <a:lnSpc>
                <a:spcPct val="80000"/>
              </a:lnSpc>
              <a:spcBef>
                <a:spcPts val="59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>
                <a:hlinkClick r:id="rId5"/>
              </a:rPr>
              <a:t>http://learn.org/articles/What_Does_a_Medical_Coding_Specialist_Do.html</a:t>
            </a: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/>
          </a:p>
          <a:p>
            <a:pPr marL="342900" marR="0" lvl="0" indent="-269875" algn="l" rtl="0">
              <a:lnSpc>
                <a:spcPct val="80000"/>
              </a:lnSpc>
              <a:spcBef>
                <a:spcPts val="59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>
                <a:hlinkClick r:id="rId6"/>
              </a:rPr>
              <a:t>http://learn.org/articles/What_Education_is_Required_to_Be_a_Medical_Coder.html</a:t>
            </a: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/>
          </a:p>
          <a:p>
            <a:pPr marL="342900" marR="0" lvl="0" indent="-269875" algn="l" rtl="0">
              <a:lnSpc>
                <a:spcPct val="80000"/>
              </a:lnSpc>
              <a:spcBef>
                <a:spcPts val="59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sng" strike="noStrike" cap="none" baseline="0" dirty="0">
                <a:hlinkClick r:id="rId7"/>
              </a:rPr>
              <a:t>http://www.medicalbillingandcodingu.org/what-is-medical-coding/</a:t>
            </a: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/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/>
          </a:p>
        </p:txBody>
      </p:sp>
      <p:sp>
        <p:nvSpPr>
          <p:cNvPr id="174" name="Shape 174"/>
          <p:cNvSpPr txBox="1"/>
          <p:nvPr/>
        </p:nvSpPr>
        <p:spPr>
          <a:xfrm>
            <a:off x="0" y="286925"/>
            <a:ext cx="3316199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6925"/>
            <a:ext cx="3462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avenues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explor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when deciding how to pursue becoming an AAPC Certified Professional Coder. While studying hard for the certification exam is a key aspect, learning courses, including distance learning, from certified instructors are an essential tool to prepare you with a well-rounded knowledge base in medical coding.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r="10778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0" y="286927"/>
            <a:ext cx="5953200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4852475" y="1940675"/>
            <a:ext cx="4139399" cy="4231525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029200" y="2133600"/>
            <a:ext cx="3735300" cy="39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5725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A medical coding specialist is a member of the medical records billing department who aids in insurance reimbursement. </a:t>
            </a:r>
          </a:p>
          <a:p>
            <a:pPr marL="342900" marR="0" lvl="0" indent="-154940" algn="l" rtl="0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  <a:p>
            <a:pPr marL="85725" marR="0" lvl="0" indent="0" algn="l" rtl="0">
              <a:spcBef>
                <a:spcPts val="590"/>
              </a:spcBef>
              <a:buClr>
                <a:schemeClr val="dk1"/>
              </a:buClr>
              <a:buSzPct val="100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Specifically, a medical coder interprets medical provider and procedure notes in order to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</a:rPr>
              <a:t>assess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what services were provided to a patient.</a:t>
            </a:r>
          </a:p>
          <a:p>
            <a:pPr marL="342900" marR="0" lvl="0" indent="-154940" algn="l" rtl="0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  <a:p>
            <a:pPr marL="85725" marR="0" lvl="0" indent="0" algn="l" rtl="0">
              <a:spcBef>
                <a:spcPts val="590"/>
              </a:spcBef>
              <a:buClr>
                <a:schemeClr val="dk1"/>
              </a:buClr>
              <a:buSzPct val="100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This information is then used to assign a procedure or service code to insurance companies who will use it as a basis for coverage.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287"/>
            <a:ext cx="52974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r="11008"/>
          <a:stretch/>
        </p:blipFill>
        <p:spPr>
          <a:xfrm>
            <a:off x="0" y="0"/>
            <a:ext cx="9143999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0" y="286925"/>
            <a:ext cx="6021300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4737275" y="1577650"/>
            <a:ext cx="4145699" cy="4990499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883100" y="1752600"/>
            <a:ext cx="3879900" cy="37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985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The simple answer is yes; however, there are various paths towards certification. Individuals interested in becoming coders often take a medical coding program or obtain an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</a:rPr>
              <a:t>associate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degree in a related field.</a:t>
            </a:r>
          </a:p>
          <a:p>
            <a:pPr marL="457200" marR="0" lvl="1" indent="0" algn="l" rtl="0"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  <a:p>
            <a:pPr marL="69850" marR="0" lvl="0" indent="0" algn="l" rtl="0">
              <a:spcBef>
                <a:spcPts val="540"/>
              </a:spcBef>
              <a:buClr>
                <a:schemeClr val="dk1"/>
              </a:buClr>
              <a:buSzPct val="100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Many individuals pick a specialty, and that becomes the focus of their certification test.</a:t>
            </a:r>
          </a:p>
          <a:p>
            <a:pPr marL="0" marR="0" lvl="0" indent="0" algn="l" rtl="0"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  <a:p>
            <a:pPr marL="69850" marR="0" lvl="0" indent="0" algn="l" rtl="0">
              <a:spcBef>
                <a:spcPts val="540"/>
              </a:spcBef>
              <a:buClr>
                <a:schemeClr val="dk1"/>
              </a:buClr>
              <a:buSzPct val="100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There are benefits to having specialized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</a:rPr>
              <a:t>training:</a:t>
            </a:r>
          </a:p>
          <a:p>
            <a:pPr marL="355600" indent="-285750">
              <a:spcBef>
                <a:spcPts val="540"/>
              </a:spcBef>
              <a:buSzPct val="100000"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</a:rPr>
              <a:t>Improved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skill and confidence in coding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</a:rPr>
              <a:t>ability</a:t>
            </a:r>
          </a:p>
          <a:p>
            <a:pPr marL="355600" indent="-285750">
              <a:spcBef>
                <a:spcPts val="540"/>
              </a:spcBef>
              <a:buSzPct val="100000"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</a:rPr>
              <a:t>Increased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opportunity for employment and better pay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  <a:p>
            <a:pPr marL="742950" marR="0" lvl="1" indent="-134619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  <a:p>
            <a:pPr marL="742950" marR="0" lvl="1" indent="-134619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  <a:p>
            <a:pPr marL="742950" marR="0" lvl="1" indent="-134619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  <a:p>
            <a:pPr marL="742950" marR="0" lvl="1" indent="-134619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7"/>
            <a:ext cx="6194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4787" r="7207"/>
          <a:stretch/>
        </p:blipFill>
        <p:spPr>
          <a:xfrm>
            <a:off x="0" y="-67050"/>
            <a:ext cx="9144000" cy="692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0" y="286925"/>
            <a:ext cx="5354999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418575" y="4216825"/>
            <a:ext cx="8371200" cy="2393099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92800" y="4437425"/>
            <a:ext cx="3589499" cy="23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9375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Subcategories 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of a Certified Professional Coder:</a:t>
            </a:r>
          </a:p>
          <a:p>
            <a:pPr marL="800100" lvl="1" indent="-285750">
              <a:spcBef>
                <a:spcPts val="52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Outpatient Hospital</a:t>
            </a:r>
          </a:p>
          <a:p>
            <a:pPr marL="800100" lvl="1" indent="-285750">
              <a:spcBef>
                <a:spcPts val="52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Inpatient Hospital</a:t>
            </a:r>
          </a:p>
          <a:p>
            <a:pPr marL="800100" lvl="1" indent="-285750">
              <a:spcBef>
                <a:spcPts val="52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Payer</a:t>
            </a:r>
          </a:p>
          <a:p>
            <a:pPr marL="800100" lvl="1" indent="-285750">
              <a:spcBef>
                <a:spcPts val="52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Risk Adjustment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None/>
            </a:pPr>
            <a:endParaRPr sz="1700" dirty="0"/>
          </a:p>
        </p:txBody>
      </p:sp>
      <p:sp>
        <p:nvSpPr>
          <p:cNvPr id="111" name="Shape 111"/>
          <p:cNvSpPr txBox="1"/>
          <p:nvPr/>
        </p:nvSpPr>
        <p:spPr>
          <a:xfrm>
            <a:off x="5181600" y="3838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79375" lvl="0" rtl="0">
              <a:spcBef>
                <a:spcPts val="590"/>
              </a:spcBef>
              <a:buClr>
                <a:schemeClr val="dk1"/>
              </a:buClr>
              <a:buSzPct val="100000"/>
            </a:pPr>
            <a:r>
              <a:rPr lang="en-US" sz="1700" dirty="0" smtClean="0">
                <a:solidFill>
                  <a:schemeClr val="dk1"/>
                </a:solidFill>
              </a:rPr>
              <a:t>Associate Degree </a:t>
            </a:r>
            <a:r>
              <a:rPr lang="en-US" sz="1700" dirty="0">
                <a:solidFill>
                  <a:schemeClr val="dk1"/>
                </a:solidFill>
              </a:rPr>
              <a:t>Options:</a:t>
            </a:r>
          </a:p>
          <a:p>
            <a:pPr marL="800100" lvl="1" indent="-285750" rtl="0">
              <a:spcBef>
                <a:spcPts val="52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Insurance Billing and Coding </a:t>
            </a:r>
          </a:p>
          <a:p>
            <a:pPr marL="800100" lvl="1" indent="-285750" rtl="0">
              <a:spcBef>
                <a:spcPts val="52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Medical Billing and Coding 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4700775" y="4495800"/>
            <a:ext cx="0" cy="18833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556"/>
            <a:ext cx="5353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2198" r="9493"/>
          <a:stretch/>
        </p:blipFill>
        <p:spPr>
          <a:xfrm flipH="1">
            <a:off x="-58362" y="0"/>
            <a:ext cx="9202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-76200" y="286925"/>
            <a:ext cx="5354999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5029200" y="2209800"/>
            <a:ext cx="3886449" cy="4191000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105400" y="2409901"/>
            <a:ext cx="3657599" cy="444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9375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Certification 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begins by completing a medical coding program that covers the 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AAPC Professional</a:t>
            </a:r>
            <a:r>
              <a:rPr lang="en-US" sz="1700" b="0" i="0" u="none" strike="noStrike" cap="none" dirty="0" smtClean="0">
                <a:solidFill>
                  <a:schemeClr val="dk1"/>
                </a:solidFill>
              </a:rPr>
              <a:t> Medical Coding 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Curriculum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. </a:t>
            </a:r>
          </a:p>
          <a:p>
            <a:pPr marL="0" marR="0" lvl="0" indent="0" algn="l" rtl="0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  <a:p>
            <a:pPr marL="79375" marR="0" lvl="0" indent="0" algn="l" rtl="0">
              <a:spcBef>
                <a:spcPts val="59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These programs are designed to aid coders in passing the AAPC National Certification Examination.</a:t>
            </a:r>
          </a:p>
          <a:p>
            <a:pPr marL="342900" marR="0" lvl="0" indent="-154940" algn="l" rtl="0"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  <a:p>
            <a:pPr marL="79375" marR="0" lvl="0" indent="0" algn="l" rtl="0">
              <a:spcBef>
                <a:spcPts val="59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Once a coder passes the exam, they will be nationally recognized as a licensed medical coding specialist.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287"/>
            <a:ext cx="5359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r="11095"/>
          <a:stretch/>
        </p:blipFill>
        <p:spPr>
          <a:xfrm flipH="1">
            <a:off x="1" y="0"/>
            <a:ext cx="9144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0" y="286925"/>
            <a:ext cx="5135399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5305025" y="535175"/>
            <a:ext cx="3687299" cy="6094225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5410200" y="685800"/>
            <a:ext cx="3509400" cy="5922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905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Courses and credit are offered for various coding </a:t>
            </a: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directives:</a:t>
            </a:r>
          </a:p>
          <a:p>
            <a:pPr marL="304800" marR="0" lvl="0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Classes </a:t>
            </a:r>
            <a:r>
              <a:rPr lang="en-US" sz="1700" b="0" i="0" u="none" strike="noStrike" cap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 beginning coders who are just getting into the </a:t>
            </a: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field</a:t>
            </a:r>
          </a:p>
          <a:p>
            <a:pPr marL="304800" marR="0" lvl="0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Continuing </a:t>
            </a:r>
            <a:r>
              <a:rPr lang="en-US" sz="1700" b="0" i="0" u="none" strike="noStrike" cap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education classes for coders who wish to receive a hospital </a:t>
            </a: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credential</a:t>
            </a:r>
          </a:p>
          <a:p>
            <a:pPr marL="304800" marR="0" lvl="0" indent="-285750" algn="l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Continuing </a:t>
            </a:r>
            <a:r>
              <a:rPr lang="en-US" sz="1700" b="0" i="0" u="none" strike="noStrike" cap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education classes for certified </a:t>
            </a:r>
            <a:r>
              <a:rPr lang="en-US" sz="17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</a:t>
            </a: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edical </a:t>
            </a:r>
            <a:r>
              <a:rPr lang="en-US" sz="17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</a:t>
            </a:r>
            <a:r>
              <a:rPr lang="en-US" sz="1700" b="0" i="0" u="none" strike="noStrike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oders </a:t>
            </a:r>
            <a:r>
              <a:rPr lang="en-US" sz="1700" b="0" i="0" u="none" strike="noStrike" cap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preparing for code set changes</a:t>
            </a:r>
          </a:p>
          <a:p>
            <a:pPr marL="742950" marR="0" lvl="1" indent="-15875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9050" marR="0" lvl="0" indent="0" algn="l" rtl="0">
              <a:spcBef>
                <a:spcPts val="400"/>
              </a:spcBef>
              <a:buClr>
                <a:srgbClr val="000000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Overall curriculum covers medical record coding, medical coding systems, medical terminology, and anatomy.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9050" marR="0" lvl="0" indent="0" algn="l" rtl="0">
              <a:spcBef>
                <a:spcPts val="400"/>
              </a:spcBef>
              <a:buClr>
                <a:srgbClr val="000000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International Classification of Diseases, or ICD-10-CM, is the medical coding system standard for healthcare billing and coding.</a:t>
            </a:r>
          </a:p>
          <a:p>
            <a:pPr marL="342900" marR="0" lvl="0" indent="-21590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68287"/>
            <a:ext cx="5353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r="11087"/>
          <a:stretch/>
        </p:blipFill>
        <p:spPr>
          <a:xfrm>
            <a:off x="0" y="0"/>
            <a:ext cx="9144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" y="286925"/>
            <a:ext cx="4724400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114800" y="1053975"/>
            <a:ext cx="4594425" cy="4508625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419600" y="1219200"/>
            <a:ext cx="4035375" cy="482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</a:rPr>
              <a:t>Though the courses will differ depending on your coding expertise, the foundation of the curriculum addresses the following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information:</a:t>
            </a:r>
          </a:p>
          <a:p>
            <a:pPr indent="-285750">
              <a:spcBef>
                <a:spcPts val="0"/>
              </a:spcBef>
              <a:buSzPct val="100000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Health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</a:rPr>
              <a:t>data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standards</a:t>
            </a:r>
          </a:p>
          <a:p>
            <a:pPr indent="-285750">
              <a:spcBef>
                <a:spcPts val="0"/>
              </a:spcBef>
              <a:buSzPct val="100000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Coding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</a:rPr>
              <a:t>and abstraction of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data</a:t>
            </a:r>
          </a:p>
          <a:p>
            <a:pPr indent="-285750">
              <a:spcBef>
                <a:spcPts val="0"/>
              </a:spcBef>
              <a:buSzPct val="100000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Quality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</a:rPr>
              <a:t>improvement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methods</a:t>
            </a:r>
          </a:p>
          <a:p>
            <a:pPr indent="-285750">
              <a:spcBef>
                <a:spcPts val="0"/>
              </a:spcBef>
              <a:buSzPct val="100000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Medical terminology</a:t>
            </a:r>
          </a:p>
          <a:p>
            <a:pPr indent="-285750">
              <a:spcBef>
                <a:spcPts val="0"/>
              </a:spcBef>
              <a:buSzPct val="100000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Anatomy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</a:rPr>
              <a:t>and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physiology</a:t>
            </a:r>
          </a:p>
          <a:p>
            <a:pPr indent="-285750">
              <a:spcBef>
                <a:spcPts val="0"/>
              </a:spcBef>
              <a:buSzPct val="100000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</a:rPr>
              <a:t>Aspects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</a:rPr>
              <a:t>of health information</a:t>
            </a:r>
          </a:p>
          <a:p>
            <a:pPr marL="457200" marR="0" lvl="1" indent="0" algn="l" rtl="0">
              <a:spcBef>
                <a:spcPts val="476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</a:endParaRPr>
          </a:p>
          <a:p>
            <a:pPr marL="57150" marR="0" lvl="0" indent="0" algn="l" rtl="0">
              <a:spcBef>
                <a:spcPts val="540"/>
              </a:spcBef>
              <a:buClr>
                <a:schemeClr val="dk1"/>
              </a:buClr>
              <a:buSzPct val="100000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</a:rPr>
              <a:t>A comprehensive focus of coding subject matter will enhance the chances of passing the coding test.</a:t>
            </a:r>
          </a:p>
          <a:p>
            <a:pPr marL="342900" marR="0" lvl="0" indent="-170180" algn="l" rtl="0"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68287"/>
            <a:ext cx="5353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17088"/>
          <a:stretch/>
        </p:blipFill>
        <p:spPr>
          <a:xfrm flipH="1">
            <a:off x="-5" y="0"/>
            <a:ext cx="914400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0" y="286925"/>
            <a:ext cx="3886200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5410200" y="300725"/>
            <a:ext cx="3411749" cy="5719075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5522850" y="434650"/>
            <a:ext cx="3316199" cy="569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80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When preparing for the CPC Exam, optimal performance will 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utilize:</a:t>
            </a:r>
          </a:p>
          <a:p>
            <a:pPr marL="336550" indent="-285750">
              <a:spcBef>
                <a:spcPts val="0"/>
              </a:spcBef>
              <a:buSzPct val="100000"/>
            </a:pP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A 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training 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program</a:t>
            </a:r>
          </a:p>
          <a:p>
            <a:pPr marL="336550" indent="-285750">
              <a:spcBef>
                <a:spcPts val="0"/>
              </a:spcBef>
              <a:buSzPct val="100000"/>
            </a:pP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Study guides</a:t>
            </a:r>
          </a:p>
          <a:p>
            <a:pPr marL="336550" indent="-285750">
              <a:spcBef>
                <a:spcPts val="0"/>
              </a:spcBef>
              <a:buSzPct val="100000"/>
            </a:pP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Coding simulations</a:t>
            </a:r>
          </a:p>
          <a:p>
            <a:pPr marL="336550" indent="-285750">
              <a:spcBef>
                <a:spcPts val="0"/>
              </a:spcBef>
              <a:buSzPct val="100000"/>
            </a:pP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Practice 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exams</a:t>
            </a:r>
          </a:p>
          <a:p>
            <a:pPr marL="742950" marR="0" lvl="1" indent="-147955" algn="l" rtl="0">
              <a:spcBef>
                <a:spcPts val="434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  <a:p>
            <a:pPr marL="50800" marR="0" lvl="0" indent="0" algn="l" rtl="0">
              <a:spcBef>
                <a:spcPts val="50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Although the exam is an open-book test, you will need extensive practice identifying and locating accurate codes, their modifiers, and charges for diagnoses and procedures.</a:t>
            </a:r>
          </a:p>
          <a:p>
            <a:pPr marL="457200" marR="0" lvl="1" indent="0" algn="l" rtl="0">
              <a:spcBef>
                <a:spcPts val="434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  <a:p>
            <a:pPr marL="50800" marR="0" lvl="0" indent="0" algn="l" rtl="0">
              <a:spcBef>
                <a:spcPts val="50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The exam is comprised of 150 questions, so it will also be important to be rested, fed, hydrated, and focused.</a:t>
            </a:r>
          </a:p>
          <a:p>
            <a:pPr marL="742950" marR="0" lvl="1" indent="-147955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8287"/>
            <a:ext cx="3889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r="11134"/>
          <a:stretch/>
        </p:blipFill>
        <p:spPr>
          <a:xfrm flipH="1">
            <a:off x="-1" y="0"/>
            <a:ext cx="9144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0" y="286925"/>
            <a:ext cx="3316199" cy="496500"/>
          </a:xfrm>
          <a:prstGeom prst="rect">
            <a:avLst/>
          </a:prstGeom>
          <a:solidFill>
            <a:srgbClr val="DAE5F1">
              <a:alpha val="71760"/>
            </a:srgbClr>
          </a:solidFill>
          <a:ln>
            <a:noFill/>
          </a:ln>
        </p:spPr>
        <p:txBody>
          <a:bodyPr lIns="91425" tIns="4572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350" b="0" i="0" u="none" strike="noStrike" cap="none" baseline="0">
              <a:solidFill>
                <a:srgbClr val="36609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638800" y="300725"/>
            <a:ext cx="3183149" cy="6023875"/>
          </a:xfrm>
          <a:prstGeom prst="rect">
            <a:avLst/>
          </a:prstGeom>
          <a:solidFill>
            <a:srgbClr val="DAE5F1">
              <a:alpha val="90980"/>
            </a:srgbClr>
          </a:solidFill>
          <a:ln>
            <a:noFill/>
          </a:ln>
        </p:spPr>
        <p:txBody>
          <a:bodyPr lIns="274300" tIns="182875" rIns="274300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5867400" y="561300"/>
            <a:ext cx="2819400" cy="561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The most important factor in passing your coding certification test will be finding the right training 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program that fits your needs and schedule.</a:t>
            </a:r>
            <a:endParaRPr lang="en-US" sz="17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170180" algn="l" rtl="0"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  <a:p>
            <a:pPr marL="63500" marR="0" lvl="0" indent="0" algn="l" rtl="0">
              <a:spcBef>
                <a:spcPts val="54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Optimize your testing performance by choosing a program that suits your learning 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style, which</a:t>
            </a:r>
            <a:r>
              <a:rPr lang="en-US" sz="1700" b="0" i="0" u="none" strike="noStrike" cap="none" dirty="0" smtClean="0">
                <a:solidFill>
                  <a:schemeClr val="dk1"/>
                </a:solidFill>
              </a:rPr>
              <a:t> can include videos, practice tests, etc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.</a:t>
            </a:r>
            <a:endParaRPr lang="en-US" sz="1700" b="0" i="0" u="none" strike="noStrike" cap="none" baseline="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  <a:p>
            <a:pPr marL="63500" marR="0" lvl="0" indent="0" algn="l" rtl="0">
              <a:spcBef>
                <a:spcPts val="540"/>
              </a:spcBef>
              <a:buClr>
                <a:schemeClr val="dk1"/>
              </a:buClr>
              <a:buSzPct val="100000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The 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coding </a:t>
            </a:r>
            <a:r>
              <a:rPr lang="en-US" sz="1700" dirty="0">
                <a:solidFill>
                  <a:schemeClr val="dk1"/>
                </a:solidFill>
              </a:rPr>
              <a:t>c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ertification exam is comprehensive, 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so it is vital that you pick a program that </a:t>
            </a:r>
            <a:r>
              <a:rPr lang="en-US" sz="1700" b="0" i="0" u="none" strike="noStrike" cap="none" baseline="0" dirty="0" smtClean="0">
                <a:solidFill>
                  <a:schemeClr val="dk1"/>
                </a:solidFill>
              </a:rPr>
              <a:t>covers all 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basics, without skimping on the details.</a:t>
            </a:r>
          </a:p>
          <a:p>
            <a:pPr marL="0" marR="0" lvl="0" indent="0" algn="l" rtl="0">
              <a:spcBef>
                <a:spcPts val="5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700" b="0" i="0" u="none" strike="noStrike" cap="none" baseline="0" dirty="0">
                <a:solidFill>
                  <a:schemeClr val="dk1"/>
                </a:solidFill>
              </a:rPr>
              <a:t> </a:t>
            </a: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  <a:p>
            <a:pPr marL="342900" marR="0" lvl="0" indent="-17018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68287"/>
            <a:ext cx="3462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sentation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624</Words>
  <Application>Microsoft Office PowerPoint</Application>
  <PresentationFormat>On-screen Show (4:3)</PresentationFormat>
  <Paragraphs>75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WhitneyBen</dc:creator>
  <cp:lastModifiedBy>Ben</cp:lastModifiedBy>
  <cp:revision>12</cp:revision>
  <dcterms:modified xsi:type="dcterms:W3CDTF">2015-10-06T18:24:41Z</dcterms:modified>
</cp:coreProperties>
</file>